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61" r:id="rId14"/>
    <p:sldId id="262" r:id="rId15"/>
    <p:sldId id="26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9/15/2019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43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9/15/2019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56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9/15/2019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20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9/15/2019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383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9/15/2019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346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9/15/2019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68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9/15/2019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249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9/15/2019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640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9/15/2019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271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9/15/2019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22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9/15/2019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5938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9/15/2019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84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65" r:id="rId5"/>
    <p:sldLayoutId id="2147483771" r:id="rId6"/>
    <p:sldLayoutId id="2147483772" r:id="rId7"/>
    <p:sldLayoutId id="2147483762" r:id="rId8"/>
    <p:sldLayoutId id="2147483763" r:id="rId9"/>
    <p:sldLayoutId id="2147483764" r:id="rId10"/>
    <p:sldLayoutId id="214748376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E4E8B0-CEDF-4064-9E63-0839252C3B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1" b="8040"/>
          <a:stretch/>
        </p:blipFill>
        <p:spPr>
          <a:xfrm>
            <a:off x="-78727" y="0"/>
            <a:ext cx="12191979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6CAE42-5189-4C61-BCB4-16BD47DA4C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190360"/>
            <a:ext cx="4775075" cy="1630906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Real Estate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BE4014-A389-4CCF-AE1C-736494860D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773713"/>
            <a:ext cx="4775075" cy="10692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Melissa Djohan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Limei Hou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Indira </a:t>
            </a:r>
            <a:r>
              <a:rPr lang="en-US" dirty="0" err="1">
                <a:solidFill>
                  <a:schemeClr val="tx1"/>
                </a:solidFill>
              </a:rPr>
              <a:t>Poovambur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16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9A7A1-B228-4A87-921E-B1D6BB5F8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212" y="478275"/>
            <a:ext cx="10058400" cy="546931"/>
          </a:xfrm>
        </p:spPr>
        <p:txBody>
          <a:bodyPr>
            <a:normAutofit fontScale="90000"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API Call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6814EA-AA13-49BE-AC91-43EB4F38D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489" b="73392"/>
          <a:stretch/>
        </p:blipFill>
        <p:spPr>
          <a:xfrm>
            <a:off x="466436" y="5794669"/>
            <a:ext cx="10662207" cy="5469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D23553-8444-4DF6-BE0A-6C352B7170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70" t="14330" r="41542" b="77695"/>
          <a:stretch/>
        </p:blipFill>
        <p:spPr>
          <a:xfrm>
            <a:off x="5936609" y="4537811"/>
            <a:ext cx="5782811" cy="597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1966E6-CD22-4344-AB4F-C7C4FEF876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748" t="25382" r="33434" b="4174"/>
          <a:stretch/>
        </p:blipFill>
        <p:spPr>
          <a:xfrm>
            <a:off x="571716" y="1086102"/>
            <a:ext cx="5225824" cy="451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85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7FF29D-2B0B-42EB-9240-B148AA56A2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05" t="22873" r="14472" b="3827"/>
          <a:stretch/>
        </p:blipFill>
        <p:spPr>
          <a:xfrm>
            <a:off x="377502" y="942921"/>
            <a:ext cx="8685612" cy="55073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B9A7A1-B228-4A87-921E-B1D6BB5F8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07703"/>
            <a:ext cx="10058400" cy="666089"/>
          </a:xfrm>
        </p:spPr>
        <p:txBody>
          <a:bodyPr>
            <a:normAutofit fontScale="90000"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API Call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9D9E0C-34F3-4E25-922B-6A044DED7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8098" y="1449618"/>
            <a:ext cx="5327009" cy="604007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r>
              <a:rPr lang="en-US" sz="1200" dirty="0"/>
              <a:t> # 200:                       {'status':{"code":"", "msg":"", ...}, {'property':[{},{},{} ]} }  </a:t>
            </a:r>
          </a:p>
          <a:p>
            <a:r>
              <a:rPr lang="en-US" sz="1200" dirty="0"/>
              <a:t> # 403:   {'Response': {'status':{"code":"", "msg":"", ...}                                       } } </a:t>
            </a:r>
          </a:p>
        </p:txBody>
      </p:sp>
    </p:spTree>
    <p:extLst>
      <p:ext uri="{BB962C8B-B14F-4D97-AF65-F5344CB8AC3E}">
        <p14:creationId xmlns:p14="http://schemas.microsoft.com/office/powerpoint/2010/main" val="3587089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9A7A1-B228-4A87-921E-B1D6BB5F8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176" y="397828"/>
            <a:ext cx="10058400" cy="566907"/>
          </a:xfrm>
        </p:spPr>
        <p:txBody>
          <a:bodyPr>
            <a:normAutofit fontScale="90000"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API Call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AFC67F-FA86-46A1-A1BA-FABD59179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30" t="23364" r="32706" b="15474"/>
          <a:stretch/>
        </p:blipFill>
        <p:spPr>
          <a:xfrm>
            <a:off x="444617" y="1142118"/>
            <a:ext cx="5738070" cy="41944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58F66B-7A77-4770-8A68-077B706215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54" t="22386" r="44186" b="6912"/>
          <a:stretch/>
        </p:blipFill>
        <p:spPr>
          <a:xfrm>
            <a:off x="6303627" y="1142118"/>
            <a:ext cx="4372064" cy="484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94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9A7A1-B228-4A87-921E-B1D6BB5F8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 and Clean-up Process: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ED4E2-EC4C-41B6-ABD8-5948F9A92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438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7BF64-0D74-427A-BB32-B166B8800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So… What is more important regarding the market value of a house? Bedroom count or bathroom count?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728A9-E151-4F58-9A74-6C19F30BA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883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311B8-15B0-4A16-B14D-880A78993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274320" marR="0" lvl="1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>
                  <a:lumMod val="85000"/>
                  <a:lumOff val="15000"/>
                </a:srgbClr>
              </a:buClr>
              <a:buSzTx/>
              <a:tabLst/>
              <a:defRPr/>
            </a:pPr>
            <a:r>
              <a:rPr lang="en-US" sz="2400" kern="1200" dirty="0">
                <a:solidFill>
                  <a:srgbClr val="000000">
                    <a:lumMod val="75000"/>
                    <a:lumOff val="25000"/>
                  </a:srgbClr>
                </a:solidFill>
                <a:latin typeface="Garamond" panose="02020404030301010803"/>
                <a:ea typeface="+mn-ea"/>
                <a:cs typeface="+mn-cs"/>
              </a:rPr>
              <a:t>So we ask again…</a:t>
            </a:r>
            <a:br>
              <a:rPr lang="en-US" sz="2400" kern="1200" dirty="0">
                <a:solidFill>
                  <a:srgbClr val="000000">
                    <a:lumMod val="75000"/>
                    <a:lumOff val="25000"/>
                  </a:srgbClr>
                </a:solidFill>
                <a:latin typeface="Garamond" panose="02020404030301010803"/>
                <a:ea typeface="+mn-ea"/>
                <a:cs typeface="+mn-cs"/>
              </a:rPr>
            </a:br>
            <a:r>
              <a:rPr lang="en-US" sz="2400" kern="1200" dirty="0">
                <a:solidFill>
                  <a:srgbClr val="000000">
                    <a:lumMod val="75000"/>
                    <a:lumOff val="25000"/>
                  </a:srgbClr>
                </a:solidFill>
                <a:latin typeface="Garamond" panose="02020404030301010803"/>
                <a:ea typeface="+mn-ea"/>
                <a:cs typeface="+mn-cs"/>
              </a:rPr>
              <a:t>Is there a significant difference in average yearly market value between the three cities, using significance level α = 0.05?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C8C06-1503-4E9B-B38B-B24AB2DA0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82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95000"/>
              </a:schemeClr>
              <a:schemeClr val="bg1">
                <a:shade val="92000"/>
                <a:satMod val="115000"/>
              </a:schemeClr>
            </a:duotone>
          </a:blip>
          <a:tile tx="0" ty="0" sx="60000" sy="6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E25BDA2-3F4D-4B38-90E7-989465ECD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BC96869A-A70D-42F7-876F-605CB1718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108" y="610955"/>
            <a:ext cx="10927784" cy="563609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6CD407CC-EF5C-486F-9A14-7F681F986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052" y="777240"/>
            <a:ext cx="10597896" cy="5303520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120CC3-4BD8-48C6-B324-F88ECDF7B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625" y="1420706"/>
            <a:ext cx="3466540" cy="4016587"/>
          </a:xfrm>
        </p:spPr>
        <p:txBody>
          <a:bodyPr>
            <a:normAutofit/>
          </a:bodyPr>
          <a:lstStyle/>
          <a:p>
            <a:r>
              <a:rPr lang="en-US" sz="2800"/>
              <a:t>Core Message/Hypothesis:</a:t>
            </a:r>
          </a:p>
        </p:txBody>
      </p:sp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0DD76B5F-5BAA-48C6-9065-9AEF15D30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86269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ECFE4B7-B615-4BD3-BA65-99D551CB5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6723" y="1420706"/>
            <a:ext cx="5514758" cy="401658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wanted to find out if our randomly picked three cities would have any sort of correlation. 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main question we wanted to answer is:</a:t>
            </a:r>
          </a:p>
          <a:p>
            <a:pPr lvl="1"/>
            <a:r>
              <a:rPr lang="en-US" sz="24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there a significant difference in average yearly market value between the three cities, using significance level α = 0.05?</a:t>
            </a:r>
          </a:p>
        </p:txBody>
      </p:sp>
    </p:spTree>
    <p:extLst>
      <p:ext uri="{BB962C8B-B14F-4D97-AF65-F5344CB8AC3E}">
        <p14:creationId xmlns:p14="http://schemas.microsoft.com/office/powerpoint/2010/main" val="4170997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E59BA-1EDF-4726-9A25-EF32B9DA66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385526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6E8BC-0137-4E19-B0DB-785E194EF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questions we wanted to answer in the process: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BF219-5124-42E5-A5C0-D88D083B7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other factors that go into the market value of a home?</a:t>
            </a:r>
          </a:p>
          <a:p>
            <a:pPr lvl="1"/>
            <a:r>
              <a:rPr lang="en-US" dirty="0"/>
              <a:t>Bedroom count?</a:t>
            </a:r>
          </a:p>
          <a:p>
            <a:pPr lvl="1"/>
            <a:r>
              <a:rPr lang="en-US" dirty="0"/>
              <a:t>Bathroom count?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229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DFA144-681F-42C2-BEBA-3BBA268966C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442"/>
          <a:stretch/>
        </p:blipFill>
        <p:spPr>
          <a:xfrm>
            <a:off x="109673" y="61690"/>
            <a:ext cx="11972654" cy="673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73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9A7A1-B228-4A87-921E-B1D6BB5F8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354" y="424481"/>
            <a:ext cx="10058400" cy="791923"/>
          </a:xfrm>
        </p:spPr>
        <p:txBody>
          <a:bodyPr/>
          <a:lstStyle/>
          <a:p>
            <a:r>
              <a:rPr lang="en-US" dirty="0"/>
              <a:t>Study API End Points: Interactive Docs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FD4727-0A52-47DF-B504-EFE175F43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308" y="1216404"/>
            <a:ext cx="9196367" cy="51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522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9A7A1-B228-4A87-921E-B1D6BB5F8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910" y="430378"/>
            <a:ext cx="10058400" cy="791923"/>
          </a:xfrm>
        </p:spPr>
        <p:txBody>
          <a:bodyPr/>
          <a:lstStyle/>
          <a:p>
            <a:r>
              <a:rPr lang="en-US" dirty="0"/>
              <a:t>Study API End Points: Interactive Docs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EA3B886-BC31-4F2E-9ED2-409A6C37A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417" t="30268" r="50500" b="23099"/>
          <a:stretch/>
        </p:blipFill>
        <p:spPr>
          <a:xfrm>
            <a:off x="7603224" y="1149292"/>
            <a:ext cx="4152550" cy="5166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D43274-1CFF-4BEF-82E6-B9DC2D2B14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71" t="31757" r="15546" b="4339"/>
          <a:stretch/>
        </p:blipFill>
        <p:spPr>
          <a:xfrm>
            <a:off x="497364" y="1222301"/>
            <a:ext cx="7030359" cy="448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253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9A7A1-B228-4A87-921E-B1D6BB5F8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77" y="382536"/>
            <a:ext cx="10058400" cy="808701"/>
          </a:xfrm>
        </p:spPr>
        <p:txBody>
          <a:bodyPr/>
          <a:lstStyle/>
          <a:p>
            <a:r>
              <a:rPr lang="en-US" dirty="0"/>
              <a:t>Study API End Points: Interactive Docs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FCC0DC-581E-4A91-A5CB-CB4D6EE11E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892" t="37750" r="53505" b="21977"/>
          <a:stretch/>
        </p:blipFill>
        <p:spPr>
          <a:xfrm>
            <a:off x="7461105" y="1251524"/>
            <a:ext cx="3915763" cy="5039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EC26B1-1E06-4DD1-A474-88B9E30C6A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17" t="28644" r="15794" b="10741"/>
          <a:stretch/>
        </p:blipFill>
        <p:spPr>
          <a:xfrm>
            <a:off x="436227" y="1251524"/>
            <a:ext cx="6637334" cy="404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128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9A7A1-B228-4A87-921E-B1D6BB5F8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API End Points: Interactive Docs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9CAA85-BA8C-404E-87D6-0B3D1D068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713" t="41679" r="30347" b="50912"/>
          <a:stretch/>
        </p:blipFill>
        <p:spPr>
          <a:xfrm>
            <a:off x="955875" y="2178238"/>
            <a:ext cx="9065025" cy="9227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410442-3E43-4481-89F7-23D419FEE4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77" t="56027" r="25798" b="36193"/>
          <a:stretch/>
        </p:blipFill>
        <p:spPr>
          <a:xfrm>
            <a:off x="955875" y="3429000"/>
            <a:ext cx="9065025" cy="86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004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">
      <a:dk1>
        <a:srgbClr val="000000"/>
      </a:dk1>
      <a:lt1>
        <a:srgbClr val="FFFFFF"/>
      </a:lt1>
      <a:dk2>
        <a:srgbClr val="243C41"/>
      </a:dk2>
      <a:lt2>
        <a:srgbClr val="E8E6E2"/>
      </a:lt2>
      <a:accent1>
        <a:srgbClr val="90A5C3"/>
      </a:accent1>
      <a:accent2>
        <a:srgbClr val="7BA9B4"/>
      </a:accent2>
      <a:accent3>
        <a:srgbClr val="80AAA0"/>
      </a:accent3>
      <a:accent4>
        <a:srgbClr val="77AF8A"/>
      </a:accent4>
      <a:accent5>
        <a:srgbClr val="85AB82"/>
      </a:accent5>
      <a:accent6>
        <a:srgbClr val="8EAA74"/>
      </a:accent6>
      <a:hlink>
        <a:srgbClr val="977F5B"/>
      </a:hlink>
      <a:folHlink>
        <a:srgbClr val="828282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200</Words>
  <Application>Microsoft Office PowerPoint</Application>
  <PresentationFormat>Widescreen</PresentationFormat>
  <Paragraphs>25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Garamond</vt:lpstr>
      <vt:lpstr>SavonVTI</vt:lpstr>
      <vt:lpstr>Real Estate Data Analysis</vt:lpstr>
      <vt:lpstr>Core Message/Hypothesis:</vt:lpstr>
      <vt:lpstr>Ho: HA:</vt:lpstr>
      <vt:lpstr>Other questions we wanted to answer in the process:</vt:lpstr>
      <vt:lpstr>PowerPoint Presentation</vt:lpstr>
      <vt:lpstr>Study API End Points: Interactive Docs</vt:lpstr>
      <vt:lpstr>Study API End Points: Interactive Docs</vt:lpstr>
      <vt:lpstr>Study API End Points: Interactive Docs</vt:lpstr>
      <vt:lpstr>Study API End Points: Interactive Docs</vt:lpstr>
      <vt:lpstr>1st API Call </vt:lpstr>
      <vt:lpstr>2nd API Call </vt:lpstr>
      <vt:lpstr>2nd API Call </vt:lpstr>
      <vt:lpstr>Data Exploration and Clean-up Process:</vt:lpstr>
      <vt:lpstr>So… What is more important regarding the market value of a house? Bedroom count or bathroom count?</vt:lpstr>
      <vt:lpstr>So we ask again… Is there a significant difference in average yearly market value between the three cities, using significance level α = 0.05?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Estate Data Analysis</dc:title>
  <dc:creator>Melissa Djohan</dc:creator>
  <cp:lastModifiedBy>｡◕‿◕｡ Limei Hou</cp:lastModifiedBy>
  <cp:revision>12</cp:revision>
  <dcterms:created xsi:type="dcterms:W3CDTF">2019-09-14T15:52:21Z</dcterms:created>
  <dcterms:modified xsi:type="dcterms:W3CDTF">2019-09-16T01:53:24Z</dcterms:modified>
</cp:coreProperties>
</file>